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A116-E11A-415D-834C-A570AEB13A40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C90-0C6A-46CC-88EB-B80E8C75A0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244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73CD-8948-41CC-98C8-4E597C7F0198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562E-F36C-4F4A-BD92-611908849E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166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8534-DA27-4470-86FA-E2D2A6769A34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9F9D-C855-49EC-ABB9-3E8361A213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805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B8A5-6E7E-4450-AB4E-6D778FDBC76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80E6-F363-48F5-8395-283780E2CA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59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8A76-13D3-4DAC-8FA9-09B837182F7C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A186-C66A-43C3-8965-B64F99266F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707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1C6D-41A4-443A-AB46-C8663CE1710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6E0B6-56EF-49AC-940B-384F2FD8D4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7854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D0D5-F0A1-4FBE-AF1C-2A24EA9E0E7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9BD9-4532-49B2-B3AA-863B0866DB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594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D59F-7090-479E-BB00-120FE0AEB41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31A9-BA9B-42AE-BB82-18DF993891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0294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9C59-CA7E-47DE-9F4A-21B4CAFEACF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B78C-DFBC-4A67-8D18-80D50B2112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0629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62F1-C3C4-4A29-94A1-29A52BE2A9F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3201-8C5C-4E87-8515-0A573D97C2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4224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0B1E-C641-4099-8841-F10A8865CBD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980D-8FF1-4446-BE21-81C700A040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427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2936-6026-40BB-BB06-3759A0709B83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241-C43D-4F51-B407-51C394189D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939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860D-2404-4B6B-887E-8DB6A3BD9FC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A5A7-B4E1-40EA-B451-20C33D17E0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505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E38E-EC8D-42BA-9167-CFB30FEB644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3478-E33D-4C4B-BB11-7DCD085E41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307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65BA-CA70-4B14-A207-485956B6E5E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FD1C-CDE0-47BF-8A27-C48EA7FE5D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46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D687-7E2D-4F19-8EA0-D4487C4A1B42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1BB2-7B01-4D72-AF69-C951DC606F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765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BFDF4-D251-42B4-91A8-2794A8BB4AAA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2A70-58B8-476E-85F7-9BF5B32FE7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355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49D-43DF-4D8E-9902-785D88FD0D65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A004-68F0-408A-8BD5-DCED2E6756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508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54E8-2207-4633-8354-10A00085564C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F66B-33D2-4945-8CE9-035BD64198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040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4C16-1716-41A1-9E9D-4E4C46110A27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25C4-EA2D-44C3-9711-1B02DA2E7D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210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7BE-F3F0-4ACD-9FFA-AC345C6A94D1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7D5B-1D1D-4D57-8C2B-8FD59A328F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630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CE3A-8D91-461D-9F62-FA68D8817344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ECCC-FBAB-402E-9E28-6724F6350D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19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01BE6-D552-4F0A-95E1-A791FC626DD1}" type="datetimeFigureOut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F59918-FDF7-4740-BD34-E6BD92DF6A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05B33-9596-487B-A676-E38EB536CAD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465A04B-978D-4068-B3AB-1E3B99E042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822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609850"/>
            <a:ext cx="24145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651250"/>
            <a:ext cx="2743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154113"/>
            <a:ext cx="2127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buFontTx/>
              <a:buNone/>
              <a:defRPr sz="1800" b="1"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dirty="0" smtClean="0"/>
              <a:t>Bruchrechnung</a:t>
            </a:r>
          </a:p>
        </p:txBody>
      </p:sp>
      <p:sp>
        <p:nvSpPr>
          <p:cNvPr id="6" name="Rechteck 5"/>
          <p:cNvSpPr/>
          <p:nvPr/>
        </p:nvSpPr>
        <p:spPr>
          <a:xfrm>
            <a:off x="3074988" y="1177925"/>
            <a:ext cx="2682875" cy="604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 im Alltag</a:t>
            </a:r>
          </a:p>
        </p:txBody>
      </p:sp>
      <p:sp>
        <p:nvSpPr>
          <p:cNvPr id="9" name="Rechteck 8"/>
          <p:cNvSpPr/>
          <p:nvPr/>
        </p:nvSpPr>
        <p:spPr>
          <a:xfrm>
            <a:off x="720725" y="3509963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 erweitern und kürzen</a:t>
            </a:r>
          </a:p>
        </p:txBody>
      </p:sp>
      <p:sp>
        <p:nvSpPr>
          <p:cNvPr id="2058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62" name="Gerade Verbindung mit Pfeil 61"/>
          <p:cNvCxnSpPr/>
          <p:nvPr/>
        </p:nvCxnSpPr>
        <p:spPr>
          <a:xfrm flipH="1">
            <a:off x="2195513" y="1646238"/>
            <a:ext cx="755650" cy="30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6940550" y="4973638"/>
            <a:ext cx="2097088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Anwendungsaufgaben zur Bruchrechnung</a:t>
            </a:r>
          </a:p>
        </p:txBody>
      </p:sp>
      <p:sp>
        <p:nvSpPr>
          <p:cNvPr id="24" name="Rechteck 23"/>
          <p:cNvSpPr/>
          <p:nvPr/>
        </p:nvSpPr>
        <p:spPr>
          <a:xfrm>
            <a:off x="720725" y="2073275"/>
            <a:ext cx="1898650" cy="690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Schreibweise eines Bruches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2997200" y="3163888"/>
            <a:ext cx="3879850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704975" y="4327525"/>
            <a:ext cx="0" cy="546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Teilbarkeitsregeln</a:t>
            </a:r>
          </a:p>
        </p:txBody>
      </p:sp>
      <p:sp>
        <p:nvSpPr>
          <p:cNvPr id="41" name="Rechteck 40"/>
          <p:cNvSpPr/>
          <p:nvPr/>
        </p:nvSpPr>
        <p:spPr>
          <a:xfrm>
            <a:off x="5290238" y="154781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Einheiten umwandeln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52463" y="63341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Dezimalzahlen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399" y="6334125"/>
            <a:ext cx="2500313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 dividieren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 multiplizieren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7092950" y="2857500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Brüche vergleichen / ordnen</a:t>
            </a:r>
          </a:p>
        </p:txBody>
      </p:sp>
      <p:sp>
        <p:nvSpPr>
          <p:cNvPr id="32" name="Rechteck 31"/>
          <p:cNvSpPr/>
          <p:nvPr/>
        </p:nvSpPr>
        <p:spPr>
          <a:xfrm>
            <a:off x="3228975" y="168275"/>
            <a:ext cx="1923256" cy="280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Zahlenstrahl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135438" y="468313"/>
            <a:ext cx="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1082675" y="1393825"/>
            <a:ext cx="1679575" cy="3889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Zähler / Nenner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 flipH="1">
            <a:off x="1704975" y="2954338"/>
            <a:ext cx="0" cy="3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85800" y="5100638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 addieren und subtrahieren</a:t>
            </a:r>
          </a:p>
        </p:txBody>
      </p:sp>
      <p:sp>
        <p:nvSpPr>
          <p:cNvPr id="47" name="Ellipse 46"/>
          <p:cNvSpPr/>
          <p:nvPr/>
        </p:nvSpPr>
        <p:spPr>
          <a:xfrm>
            <a:off x="103188" y="2925763"/>
            <a:ext cx="1535112" cy="4127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Bruchwert</a:t>
            </a:r>
          </a:p>
        </p:txBody>
      </p:sp>
      <p:sp>
        <p:nvSpPr>
          <p:cNvPr id="48" name="Ellipse 47"/>
          <p:cNvSpPr/>
          <p:nvPr/>
        </p:nvSpPr>
        <p:spPr>
          <a:xfrm>
            <a:off x="41275" y="4327525"/>
            <a:ext cx="1717675" cy="546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Hauptnenner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Gleichnamig machen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7926388" y="3457575"/>
            <a:ext cx="0" cy="141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2922588" y="5351463"/>
            <a:ext cx="3848100" cy="92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4311650"/>
            <a:ext cx="2657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73288"/>
            <a:ext cx="976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076575"/>
            <a:ext cx="26225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357688"/>
            <a:ext cx="30575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920875"/>
            <a:ext cx="16192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buFontTx/>
              <a:buNone/>
              <a:defRPr sz="1800" b="1"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dirty="0" smtClean="0"/>
              <a:t>Dezimalzahlen - Dezimalbrüche</a:t>
            </a:r>
          </a:p>
        </p:txBody>
      </p:sp>
      <p:sp>
        <p:nvSpPr>
          <p:cNvPr id="6" name="Rechteck 5"/>
          <p:cNvSpPr/>
          <p:nvPr/>
        </p:nvSpPr>
        <p:spPr>
          <a:xfrm>
            <a:off x="3074988" y="1177925"/>
            <a:ext cx="2682875" cy="604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Dezimalzahlen im Alltag</a:t>
            </a:r>
          </a:p>
        </p:txBody>
      </p:sp>
      <p:sp>
        <p:nvSpPr>
          <p:cNvPr id="9" name="Rechteck 8"/>
          <p:cNvSpPr/>
          <p:nvPr/>
        </p:nvSpPr>
        <p:spPr>
          <a:xfrm>
            <a:off x="3097213" y="4927600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Dezimalzahlen ordnen</a:t>
            </a:r>
          </a:p>
        </p:txBody>
      </p:sp>
      <p:sp>
        <p:nvSpPr>
          <p:cNvPr id="2058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62" name="Gerade Verbindung mit Pfeil 61"/>
          <p:cNvCxnSpPr/>
          <p:nvPr/>
        </p:nvCxnSpPr>
        <p:spPr>
          <a:xfrm flipH="1">
            <a:off x="2166938" y="1646238"/>
            <a:ext cx="784225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776288" y="2284413"/>
            <a:ext cx="1898650" cy="688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Erweiterung des Stellenwertsystems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3890963" y="3387725"/>
            <a:ext cx="3181350" cy="144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Bruchrechnung</a:t>
            </a:r>
          </a:p>
        </p:txBody>
      </p:sp>
      <p:sp>
        <p:nvSpPr>
          <p:cNvPr id="41" name="Rechteck 40"/>
          <p:cNvSpPr/>
          <p:nvPr/>
        </p:nvSpPr>
        <p:spPr>
          <a:xfrm>
            <a:off x="5290238" y="154781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Schriftl. Division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52462" y="6334125"/>
            <a:ext cx="8096251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Gesamte weitere Mathematik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7024688" y="2609850"/>
            <a:ext cx="1800225" cy="728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 in Dezimalzahlen umwandeln</a:t>
            </a:r>
          </a:p>
        </p:txBody>
      </p:sp>
      <p:sp>
        <p:nvSpPr>
          <p:cNvPr id="32" name="Rechteck 31"/>
          <p:cNvSpPr/>
          <p:nvPr/>
        </p:nvSpPr>
        <p:spPr>
          <a:xfrm>
            <a:off x="3228975" y="168275"/>
            <a:ext cx="1923256" cy="280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Zahlenstrahl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135438" y="468313"/>
            <a:ext cx="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776288" y="1403350"/>
            <a:ext cx="1898650" cy="6048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Zehntel, Hundertstel…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2195513" y="3100388"/>
            <a:ext cx="1152525" cy="1731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770688" y="5037138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Dezimalzahlen und Brüche vergleichen</a:t>
            </a:r>
          </a:p>
        </p:txBody>
      </p:sp>
      <p:sp>
        <p:nvSpPr>
          <p:cNvPr id="47" name="Ellipse 46"/>
          <p:cNvSpPr/>
          <p:nvPr/>
        </p:nvSpPr>
        <p:spPr>
          <a:xfrm>
            <a:off x="6988175" y="1960563"/>
            <a:ext cx="1535113" cy="4127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Bruchwert</a:t>
            </a:r>
          </a:p>
        </p:txBody>
      </p:sp>
      <p:sp>
        <p:nvSpPr>
          <p:cNvPr id="48" name="Ellipse 47"/>
          <p:cNvSpPr/>
          <p:nvPr/>
        </p:nvSpPr>
        <p:spPr>
          <a:xfrm>
            <a:off x="7708900" y="3494088"/>
            <a:ext cx="1344613" cy="447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Keine RESTE mehr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7926388" y="3457575"/>
            <a:ext cx="0" cy="141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5481638" y="5241925"/>
            <a:ext cx="1157287" cy="6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Wolkenförmige Legende 21"/>
          <p:cNvSpPr/>
          <p:nvPr/>
        </p:nvSpPr>
        <p:spPr>
          <a:xfrm>
            <a:off x="4864100" y="1646238"/>
            <a:ext cx="1831975" cy="1152525"/>
          </a:xfrm>
          <a:prstGeom prst="cloudCallout">
            <a:avLst>
              <a:gd name="adj1" fmla="val -84122"/>
              <a:gd name="adj2" fmla="val -34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90" name="Textfeld 24"/>
          <p:cNvSpPr txBox="1">
            <a:spLocks noChangeArrowheads="1"/>
          </p:cNvSpPr>
          <p:nvPr/>
        </p:nvSpPr>
        <p:spPr bwMode="auto">
          <a:xfrm>
            <a:off x="5364163" y="1806575"/>
            <a:ext cx="1009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800">
                <a:latin typeface="Arial" charset="0"/>
              </a:rPr>
              <a:t>Ich wiege 0,15 t</a:t>
            </a:r>
          </a:p>
        </p:txBody>
      </p:sp>
      <p:pic>
        <p:nvPicPr>
          <p:cNvPr id="2091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3727450"/>
            <a:ext cx="1000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552575"/>
            <a:ext cx="37623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buFontTx/>
              <a:buNone/>
              <a:defRPr sz="1800" b="1"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mtClean="0"/>
              <a:t>Symmetrie</a:t>
            </a:r>
          </a:p>
        </p:txBody>
      </p:sp>
      <p:sp>
        <p:nvSpPr>
          <p:cNvPr id="6" name="Rechteck 5"/>
          <p:cNvSpPr/>
          <p:nvPr/>
        </p:nvSpPr>
        <p:spPr>
          <a:xfrm>
            <a:off x="3287713" y="1196975"/>
            <a:ext cx="223202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Symmetrie  im Alltag</a:t>
            </a:r>
          </a:p>
        </p:txBody>
      </p:sp>
      <p:sp>
        <p:nvSpPr>
          <p:cNvPr id="2055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62" name="Gerade Verbindung mit Pfeil 61"/>
          <p:cNvCxnSpPr/>
          <p:nvPr/>
        </p:nvCxnSpPr>
        <p:spPr>
          <a:xfrm flipH="1">
            <a:off x="2114550" y="1398588"/>
            <a:ext cx="1069975" cy="1112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7132638" y="2609850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Punktsymmetrie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5689600" y="1398588"/>
            <a:ext cx="1403350" cy="1112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3478213" y="4422775"/>
            <a:ext cx="1990725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Abstrahieren und Symmetrien erkennen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1196975" y="3503613"/>
            <a:ext cx="1703388" cy="1149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5919788" y="3357563"/>
            <a:ext cx="1931987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61" name="Ellipse 60"/>
          <p:cNvSpPr/>
          <p:nvPr/>
        </p:nvSpPr>
        <p:spPr>
          <a:xfrm>
            <a:off x="460375" y="1552575"/>
            <a:ext cx="2132013" cy="4016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Symmetrieachse</a:t>
            </a:r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Werkzeuge</a:t>
            </a:r>
          </a:p>
        </p:txBody>
      </p:sp>
      <p:sp>
        <p:nvSpPr>
          <p:cNvPr id="41" name="Rechteck 40"/>
          <p:cNvSpPr/>
          <p:nvPr/>
        </p:nvSpPr>
        <p:spPr>
          <a:xfrm>
            <a:off x="5678488" y="14287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Koordinatensystem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52463" y="63341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Geometrie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Analysis SII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Funktionen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307975" y="2727325"/>
            <a:ext cx="1785938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Achsensymmetrie</a:t>
            </a:r>
          </a:p>
        </p:txBody>
      </p:sp>
      <p:sp>
        <p:nvSpPr>
          <p:cNvPr id="32" name="Rechteck 31"/>
          <p:cNvSpPr/>
          <p:nvPr/>
        </p:nvSpPr>
        <p:spPr>
          <a:xfrm>
            <a:off x="3228975" y="142875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Flächen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403725" y="458788"/>
            <a:ext cx="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6154738" y="1503363"/>
            <a:ext cx="2130425" cy="403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Symmetriepunkt</a:t>
            </a:r>
          </a:p>
        </p:txBody>
      </p:sp>
      <p:pic>
        <p:nvPicPr>
          <p:cNvPr id="2090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5224463"/>
            <a:ext cx="4362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7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buFontTx/>
              <a:buNone/>
              <a:defRPr sz="1800" b="1"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mtClean="0"/>
              <a:t>Koordinaten</a:t>
            </a:r>
          </a:p>
        </p:txBody>
      </p:sp>
      <p:sp>
        <p:nvSpPr>
          <p:cNvPr id="6" name="Rechteck 5"/>
          <p:cNvSpPr/>
          <p:nvPr/>
        </p:nvSpPr>
        <p:spPr>
          <a:xfrm>
            <a:off x="3019425" y="1195388"/>
            <a:ext cx="223043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 im Alltag</a:t>
            </a:r>
          </a:p>
        </p:txBody>
      </p:sp>
      <p:sp>
        <p:nvSpPr>
          <p:cNvPr id="9" name="Rechteck 8"/>
          <p:cNvSpPr/>
          <p:nvPr/>
        </p:nvSpPr>
        <p:spPr>
          <a:xfrm>
            <a:off x="3719513" y="4660900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Figuren im Koordinatensystem</a:t>
            </a:r>
          </a:p>
        </p:txBody>
      </p:sp>
      <p:sp>
        <p:nvSpPr>
          <p:cNvPr id="2055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62" name="Gerade Verbindung mit Pfeil 61"/>
          <p:cNvCxnSpPr/>
          <p:nvPr/>
        </p:nvCxnSpPr>
        <p:spPr>
          <a:xfrm flipH="1">
            <a:off x="2484438" y="1646238"/>
            <a:ext cx="466725" cy="811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7024688" y="1701800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 ablesen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7885113" y="3392488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6856413" y="4456113"/>
            <a:ext cx="1990725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 mit </a:t>
            </a:r>
            <a:r>
              <a:rPr lang="de-DE" sz="1600" dirty="0" err="1">
                <a:solidFill>
                  <a:schemeClr val="tx1"/>
                </a:solidFill>
              </a:rPr>
              <a:t>GeoGebra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908050" y="2640013"/>
            <a:ext cx="1987550" cy="1025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Koordinatensystem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3448050" y="2376488"/>
            <a:ext cx="3408363" cy="1057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6100763" y="5046663"/>
            <a:ext cx="4984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" name="Ellipse 2054"/>
          <p:cNvSpPr/>
          <p:nvPr/>
        </p:nvSpPr>
        <p:spPr>
          <a:xfrm>
            <a:off x="801688" y="1524000"/>
            <a:ext cx="1854200" cy="852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Größe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Zeichnen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X-</a:t>
            </a:r>
            <a:r>
              <a:rPr lang="de-DE" sz="1200" dirty="0" err="1">
                <a:solidFill>
                  <a:schemeClr val="tx1"/>
                </a:solidFill>
              </a:rPr>
              <a:t>Achse,y</a:t>
            </a:r>
            <a:r>
              <a:rPr lang="de-DE" sz="1200" dirty="0">
                <a:solidFill>
                  <a:schemeClr val="tx1"/>
                </a:solidFill>
              </a:rPr>
              <a:t>-Achse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Beschriftung</a:t>
            </a:r>
          </a:p>
        </p:txBody>
      </p:sp>
      <p:sp>
        <p:nvSpPr>
          <p:cNvPr id="60" name="Ellipse 59"/>
          <p:cNvSpPr/>
          <p:nvPr/>
        </p:nvSpPr>
        <p:spPr>
          <a:xfrm>
            <a:off x="7924800" y="3665538"/>
            <a:ext cx="904875" cy="4127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P(x/y)</a:t>
            </a:r>
          </a:p>
        </p:txBody>
      </p:sp>
      <p:sp>
        <p:nvSpPr>
          <p:cNvPr id="61" name="Ellipse 60"/>
          <p:cNvSpPr/>
          <p:nvPr/>
        </p:nvSpPr>
        <p:spPr>
          <a:xfrm>
            <a:off x="4881563" y="2857500"/>
            <a:ext cx="2076450" cy="735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Erst laufen, dann springen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7829550" y="2295525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Werkzeuge</a:t>
            </a:r>
          </a:p>
        </p:txBody>
      </p:sp>
      <p:sp>
        <p:nvSpPr>
          <p:cNvPr id="41" name="Rechteck 40"/>
          <p:cNvSpPr/>
          <p:nvPr/>
        </p:nvSpPr>
        <p:spPr>
          <a:xfrm>
            <a:off x="5249863" y="14287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Zahlenstrahl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52463" y="63341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Geometrie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Lineare Algebra SII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Funktionen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7092950" y="2857500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 einzeichnen</a:t>
            </a:r>
          </a:p>
        </p:txBody>
      </p:sp>
      <p:pic>
        <p:nvPicPr>
          <p:cNvPr id="208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484313"/>
            <a:ext cx="16859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881438"/>
            <a:ext cx="173037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741738"/>
            <a:ext cx="1838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165225"/>
            <a:ext cx="24749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5002213"/>
            <a:ext cx="1190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3617913"/>
            <a:ext cx="11461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buFontTx/>
              <a:buNone/>
              <a:defRPr sz="1800" b="1"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dirty="0" smtClean="0"/>
              <a:t>Körper</a:t>
            </a:r>
          </a:p>
        </p:txBody>
      </p:sp>
      <p:sp>
        <p:nvSpPr>
          <p:cNvPr id="6" name="Rechteck 5"/>
          <p:cNvSpPr/>
          <p:nvPr/>
        </p:nvSpPr>
        <p:spPr>
          <a:xfrm>
            <a:off x="3019425" y="1195388"/>
            <a:ext cx="2230438" cy="604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Körper im Alltag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z.B. Verpackungen</a:t>
            </a:r>
          </a:p>
        </p:txBody>
      </p:sp>
      <p:sp>
        <p:nvSpPr>
          <p:cNvPr id="9" name="Rechteck 8"/>
          <p:cNvSpPr/>
          <p:nvPr/>
        </p:nvSpPr>
        <p:spPr>
          <a:xfrm>
            <a:off x="600075" y="3627438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Schrägbilder zeichnen</a:t>
            </a:r>
          </a:p>
        </p:txBody>
      </p:sp>
      <p:sp>
        <p:nvSpPr>
          <p:cNvPr id="2058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62" name="Gerade Verbindung mit Pfeil 61"/>
          <p:cNvCxnSpPr/>
          <p:nvPr/>
        </p:nvCxnSpPr>
        <p:spPr>
          <a:xfrm flipH="1">
            <a:off x="2195513" y="1646238"/>
            <a:ext cx="755650" cy="30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7024688" y="1800225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Körperberechnungen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7885113" y="3392488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6877050" y="4394200"/>
            <a:ext cx="1990725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Volumen von Quader und Würfel</a:t>
            </a:r>
          </a:p>
        </p:txBody>
      </p:sp>
      <p:sp>
        <p:nvSpPr>
          <p:cNvPr id="24" name="Rechteck 23"/>
          <p:cNvSpPr/>
          <p:nvPr/>
        </p:nvSpPr>
        <p:spPr>
          <a:xfrm>
            <a:off x="585788" y="2073275"/>
            <a:ext cx="1987550" cy="1025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Eigenschaften von Körpern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2654300" y="2295525"/>
            <a:ext cx="4222750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704975" y="4476750"/>
            <a:ext cx="0" cy="546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" name="Ellipse 2054"/>
          <p:cNvSpPr/>
          <p:nvPr/>
        </p:nvSpPr>
        <p:spPr>
          <a:xfrm>
            <a:off x="3325813" y="1830388"/>
            <a:ext cx="1544637" cy="738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Würfel, Quader, Zylinder, Kegel</a:t>
            </a:r>
          </a:p>
        </p:txBody>
      </p:sp>
      <p:sp>
        <p:nvSpPr>
          <p:cNvPr id="60" name="Ellipse 59"/>
          <p:cNvSpPr/>
          <p:nvPr/>
        </p:nvSpPr>
        <p:spPr>
          <a:xfrm>
            <a:off x="7962900" y="3617913"/>
            <a:ext cx="904875" cy="4127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Kubik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7829550" y="2411413"/>
            <a:ext cx="0" cy="31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Werkzeuge</a:t>
            </a:r>
          </a:p>
        </p:txBody>
      </p:sp>
      <p:sp>
        <p:nvSpPr>
          <p:cNvPr id="41" name="Rechteck 40"/>
          <p:cNvSpPr/>
          <p:nvPr/>
        </p:nvSpPr>
        <p:spPr>
          <a:xfrm>
            <a:off x="5290238" y="154781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Einheiten umwandeln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52463" y="63341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Körper (Pyramide, Kegel)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399" y="6334125"/>
            <a:ext cx="2500313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Analytische Geometrie SII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Zusammengesetzte Körper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7092950" y="2857500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Oberfläche von Quadern u. Würfeln</a:t>
            </a:r>
          </a:p>
        </p:txBody>
      </p:sp>
      <p:sp>
        <p:nvSpPr>
          <p:cNvPr id="32" name="Rechteck 31"/>
          <p:cNvSpPr/>
          <p:nvPr/>
        </p:nvSpPr>
        <p:spPr>
          <a:xfrm>
            <a:off x="3228975" y="168275"/>
            <a:ext cx="1923256" cy="280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Flächen / Umfang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135438" y="468313"/>
            <a:ext cx="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396875" y="1257300"/>
            <a:ext cx="2365375" cy="60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Ecken, Kanten, Flächen</a:t>
            </a:r>
          </a:p>
        </p:txBody>
      </p:sp>
      <p:pic>
        <p:nvPicPr>
          <p:cNvPr id="2096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30813"/>
            <a:ext cx="2590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5219700"/>
            <a:ext cx="73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Gerade Verbindung mit Pfeil 41"/>
          <p:cNvCxnSpPr/>
          <p:nvPr/>
        </p:nvCxnSpPr>
        <p:spPr>
          <a:xfrm>
            <a:off x="1638300" y="3255963"/>
            <a:ext cx="0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00075" y="5164138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Netze zeichnen</a:t>
            </a:r>
          </a:p>
        </p:txBody>
      </p:sp>
    </p:spTree>
    <p:extLst>
      <p:ext uri="{BB962C8B-B14F-4D97-AF65-F5344CB8AC3E}">
        <p14:creationId xmlns:p14="http://schemas.microsoft.com/office/powerpoint/2010/main" val="30380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481263"/>
            <a:ext cx="3379788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Ellipse 59"/>
          <p:cNvSpPr/>
          <p:nvPr/>
        </p:nvSpPr>
        <p:spPr>
          <a:xfrm>
            <a:off x="1895475" y="3379788"/>
            <a:ext cx="1516063" cy="5349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prstClr val="black"/>
                </a:solidFill>
              </a:rPr>
              <a:t>absolute</a:t>
            </a:r>
          </a:p>
          <a:p>
            <a:pPr algn="ctr">
              <a:defRPr/>
            </a:pPr>
            <a:r>
              <a:rPr lang="de-DE" sz="1500" dirty="0">
                <a:solidFill>
                  <a:prstClr val="black"/>
                </a:solidFill>
              </a:rPr>
              <a:t>Häufigkeit</a:t>
            </a:r>
          </a:p>
        </p:txBody>
      </p:sp>
      <p:sp>
        <p:nvSpPr>
          <p:cNvPr id="2055" name="Ellipse 2054"/>
          <p:cNvSpPr/>
          <p:nvPr/>
        </p:nvSpPr>
        <p:spPr>
          <a:xfrm>
            <a:off x="1295400" y="1241425"/>
            <a:ext cx="1330325" cy="628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prstClr val="black"/>
                </a:solidFill>
              </a:rPr>
              <a:t>Laplace-</a:t>
            </a:r>
          </a:p>
          <a:p>
            <a:pPr algn="ctr">
              <a:defRPr/>
            </a:pPr>
            <a:r>
              <a:rPr lang="de-DE" sz="1500" dirty="0">
                <a:solidFill>
                  <a:prstClr val="black"/>
                </a:solidFill>
              </a:rPr>
              <a:t>versuche</a:t>
            </a:r>
          </a:p>
        </p:txBody>
      </p:sp>
      <p:sp>
        <p:nvSpPr>
          <p:cNvPr id="6" name="Rechteck 5"/>
          <p:cNvSpPr/>
          <p:nvPr/>
        </p:nvSpPr>
        <p:spPr>
          <a:xfrm>
            <a:off x="3019425" y="1195388"/>
            <a:ext cx="1944688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Zufall im Alltag /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Zufall in der Mathematik</a:t>
            </a:r>
          </a:p>
        </p:txBody>
      </p:sp>
      <p:sp>
        <p:nvSpPr>
          <p:cNvPr id="2054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>
              <a:solidFill>
                <a:prstClr val="black"/>
              </a:solidFill>
            </a:endParaRPr>
          </a:p>
          <a:p>
            <a:pPr algn="ctr" eaLnBrk="1" hangingPunct="1"/>
            <a:endParaRPr lang="de-DE" altLang="de-DE" sz="1600">
              <a:solidFill>
                <a:prstClr val="black"/>
              </a:solidFill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3016250" y="4868863"/>
            <a:ext cx="32845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2627313" y="1646238"/>
            <a:ext cx="323850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874713" y="4271963"/>
            <a:ext cx="1955800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Wahrscheinlichkeiten berechnen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1789113" y="2655888"/>
            <a:ext cx="0" cy="130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671513" y="1973263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Zufallsgeräte und Zufallsversuche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2895600" y="2397125"/>
            <a:ext cx="3405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27075" y="177800"/>
            <a:ext cx="11811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Brüche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Daten (</a:t>
            </a:r>
            <a:r>
              <a:rPr lang="de-DE" sz="1600" dirty="0" err="1">
                <a:solidFill>
                  <a:prstClr val="black"/>
                </a:solidFill>
              </a:rPr>
              <a:t>abs</a:t>
            </a:r>
            <a:r>
              <a:rPr lang="de-DE" sz="1600" dirty="0">
                <a:solidFill>
                  <a:prstClr val="black"/>
                </a:solidFill>
              </a:rPr>
              <a:t> Häufigkeit)</a:t>
            </a:r>
          </a:p>
        </p:txBody>
      </p:sp>
      <p:sp>
        <p:nvSpPr>
          <p:cNvPr id="41" name="Rechteck 40"/>
          <p:cNvSpPr/>
          <p:nvPr/>
        </p:nvSpPr>
        <p:spPr>
          <a:xfrm>
            <a:off x="2225675" y="166688"/>
            <a:ext cx="1808163" cy="30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Dezimalzahlen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34125"/>
            <a:ext cx="33528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2 und mehrstufige Zufallsexperimente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484438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443663" y="6334125"/>
            <a:ext cx="2224087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Stochastik SII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542213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3270250" y="469900"/>
            <a:ext cx="122238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3270250" y="5075238"/>
            <a:ext cx="2908300" cy="420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prstClr val="black"/>
                </a:solidFill>
              </a:rPr>
              <a:t>Berechnen, vergleichen, deuten</a:t>
            </a:r>
          </a:p>
        </p:txBody>
      </p:sp>
      <p:pic>
        <p:nvPicPr>
          <p:cNvPr id="208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600075"/>
            <a:ext cx="12080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Gerade Verbindung mit Pfeil 38"/>
          <p:cNvCxnSpPr/>
          <p:nvPr/>
        </p:nvCxnSpPr>
        <p:spPr>
          <a:xfrm>
            <a:off x="5127625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4146550" y="6345238"/>
            <a:ext cx="2057400" cy="277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Statistik</a:t>
            </a:r>
          </a:p>
        </p:txBody>
      </p:sp>
      <p:pic>
        <p:nvPicPr>
          <p:cNvPr id="2088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194300"/>
            <a:ext cx="2724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Ellipse 44"/>
          <p:cNvSpPr/>
          <p:nvPr/>
        </p:nvSpPr>
        <p:spPr>
          <a:xfrm>
            <a:off x="173038" y="3379788"/>
            <a:ext cx="1516062" cy="5349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prstClr val="black"/>
                </a:solidFill>
              </a:rPr>
              <a:t>relative</a:t>
            </a:r>
          </a:p>
          <a:p>
            <a:pPr algn="ctr">
              <a:defRPr/>
            </a:pPr>
            <a:r>
              <a:rPr lang="de-DE" sz="1500" dirty="0">
                <a:solidFill>
                  <a:prstClr val="black"/>
                </a:solidFill>
              </a:rPr>
              <a:t>Häufigkeit</a:t>
            </a:r>
          </a:p>
        </p:txBody>
      </p:sp>
      <p:sp>
        <p:nvSpPr>
          <p:cNvPr id="51" name="Ellipse 50"/>
          <p:cNvSpPr/>
          <p:nvPr/>
        </p:nvSpPr>
        <p:spPr>
          <a:xfrm>
            <a:off x="754063" y="2746375"/>
            <a:ext cx="1978025" cy="4206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prstClr val="black"/>
                </a:solidFill>
              </a:rPr>
              <a:t>Ereignis</a:t>
            </a:r>
          </a:p>
        </p:txBody>
      </p:sp>
      <p:sp>
        <p:nvSpPr>
          <p:cNvPr id="46" name="Rechteck 45"/>
          <p:cNvSpPr/>
          <p:nvPr/>
        </p:nvSpPr>
        <p:spPr>
          <a:xfrm>
            <a:off x="6513513" y="2019300"/>
            <a:ext cx="2284412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Gewinnchancen</a:t>
            </a:r>
          </a:p>
        </p:txBody>
      </p:sp>
      <p:pic>
        <p:nvPicPr>
          <p:cNvPr id="2092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1092200"/>
            <a:ext cx="2495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>
                <a:solidFill>
                  <a:prstClr val="black"/>
                </a:solidFill>
              </a:rPr>
              <a:t>Zufall ?</a:t>
            </a: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7586663" y="2844800"/>
            <a:ext cx="0" cy="130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>
          <a:xfrm>
            <a:off x="6608763" y="4246563"/>
            <a:ext cx="2058987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</a:rPr>
              <a:t>Brüche erweitern / kürzen / vergleichen</a:t>
            </a:r>
          </a:p>
        </p:txBody>
      </p:sp>
    </p:spTree>
    <p:extLst>
      <p:ext uri="{BB962C8B-B14F-4D97-AF65-F5344CB8AC3E}">
        <p14:creationId xmlns:p14="http://schemas.microsoft.com/office/powerpoint/2010/main" val="24420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5410200"/>
            <a:ext cx="1235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889500"/>
            <a:ext cx="165576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411288"/>
            <a:ext cx="9477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33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Daten</a:t>
            </a:r>
          </a:p>
        </p:txBody>
      </p:sp>
      <p:sp>
        <p:nvSpPr>
          <p:cNvPr id="2056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sp>
        <p:nvSpPr>
          <p:cNvPr id="2057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0" name="Rechteck 39"/>
          <p:cNvSpPr/>
          <p:nvPr/>
        </p:nvSpPr>
        <p:spPr>
          <a:xfrm>
            <a:off x="2811462" y="125485"/>
            <a:ext cx="3560763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Fähigkeiten aus der Grundschule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 flipH="1">
            <a:off x="5940425" y="481013"/>
            <a:ext cx="3175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45238"/>
            <a:ext cx="2044701" cy="277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Wahrscheinlichkeit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484438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892114" y="6345238"/>
            <a:ext cx="1775636" cy="277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Stochastik SII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775575" y="5897563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3270250" y="469900"/>
            <a:ext cx="122238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5749925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4885898" y="6332538"/>
            <a:ext cx="1736725" cy="303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Statistik</a:t>
            </a:r>
          </a:p>
        </p:txBody>
      </p:sp>
      <p:sp>
        <p:nvSpPr>
          <p:cNvPr id="45" name="Rechteck 44"/>
          <p:cNvSpPr/>
          <p:nvPr/>
        </p:nvSpPr>
        <p:spPr>
          <a:xfrm>
            <a:off x="3457575" y="1268413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Befragung</a:t>
            </a:r>
          </a:p>
        </p:txBody>
      </p:sp>
      <p:sp>
        <p:nvSpPr>
          <p:cNvPr id="46" name="Rechteck 45"/>
          <p:cNvSpPr/>
          <p:nvPr/>
        </p:nvSpPr>
        <p:spPr>
          <a:xfrm>
            <a:off x="6694488" y="3716338"/>
            <a:ext cx="1695450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Vergleichen</a:t>
            </a:r>
          </a:p>
        </p:txBody>
      </p:sp>
      <p:sp>
        <p:nvSpPr>
          <p:cNvPr id="54" name="Rechteck 53"/>
          <p:cNvSpPr/>
          <p:nvPr/>
        </p:nvSpPr>
        <p:spPr>
          <a:xfrm>
            <a:off x="657225" y="3933825"/>
            <a:ext cx="2354263" cy="836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Diagramme</a:t>
            </a:r>
          </a:p>
        </p:txBody>
      </p:sp>
      <p:cxnSp>
        <p:nvCxnSpPr>
          <p:cNvPr id="59" name="Gerade Verbindung mit Pfeil 58"/>
          <p:cNvCxnSpPr/>
          <p:nvPr/>
        </p:nvCxnSpPr>
        <p:spPr>
          <a:xfrm flipV="1">
            <a:off x="3392488" y="4191000"/>
            <a:ext cx="3124200" cy="160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V="1">
            <a:off x="3332163" y="2133600"/>
            <a:ext cx="2824162" cy="1725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2413000" y="4975225"/>
            <a:ext cx="962025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H="1">
            <a:off x="2725738" y="1520825"/>
            <a:ext cx="649287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6372225" y="1484313"/>
            <a:ext cx="2089150" cy="792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Daten lesen</a:t>
            </a:r>
          </a:p>
        </p:txBody>
      </p:sp>
      <p:cxnSp>
        <p:nvCxnSpPr>
          <p:cNvPr id="66" name="Gerade Verbindung mit Pfeil 65"/>
          <p:cNvCxnSpPr/>
          <p:nvPr/>
        </p:nvCxnSpPr>
        <p:spPr>
          <a:xfrm>
            <a:off x="7542213" y="2457450"/>
            <a:ext cx="0" cy="971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1789113" y="2852738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/>
          <p:nvPr/>
        </p:nvSpPr>
        <p:spPr>
          <a:xfrm>
            <a:off x="3883025" y="4833938"/>
            <a:ext cx="2057400" cy="86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Auswerten/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Erklären</a:t>
            </a:r>
          </a:p>
        </p:txBody>
      </p:sp>
      <p:sp>
        <p:nvSpPr>
          <p:cNvPr id="69" name="Rechteck 68"/>
          <p:cNvSpPr/>
          <p:nvPr/>
        </p:nvSpPr>
        <p:spPr>
          <a:xfrm>
            <a:off x="671513" y="1973263"/>
            <a:ext cx="223361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Daten sortieren</a:t>
            </a:r>
          </a:p>
        </p:txBody>
      </p:sp>
      <p:cxnSp>
        <p:nvCxnSpPr>
          <p:cNvPr id="70" name="Gerade Verbindung mit Pfeil 69"/>
          <p:cNvCxnSpPr/>
          <p:nvPr/>
        </p:nvCxnSpPr>
        <p:spPr>
          <a:xfrm flipV="1">
            <a:off x="3132138" y="1828800"/>
            <a:ext cx="3078162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H="1">
            <a:off x="6340475" y="4770438"/>
            <a:ext cx="1103313" cy="414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9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77925"/>
            <a:ext cx="10953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Ellipse 74"/>
          <p:cNvSpPr/>
          <p:nvPr/>
        </p:nvSpPr>
        <p:spPr>
          <a:xfrm>
            <a:off x="242888" y="2913063"/>
            <a:ext cx="1454150" cy="7445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Rangliste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Minimum/Maximum</a:t>
            </a:r>
          </a:p>
        </p:txBody>
      </p:sp>
      <p:sp>
        <p:nvSpPr>
          <p:cNvPr id="76" name="Ellipse 75"/>
          <p:cNvSpPr/>
          <p:nvPr/>
        </p:nvSpPr>
        <p:spPr>
          <a:xfrm>
            <a:off x="1908175" y="2852738"/>
            <a:ext cx="1701800" cy="822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Spannweite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Zentralwert</a:t>
            </a:r>
          </a:p>
        </p:txBody>
      </p:sp>
      <p:sp>
        <p:nvSpPr>
          <p:cNvPr id="78" name="Ellipse 77"/>
          <p:cNvSpPr/>
          <p:nvPr/>
        </p:nvSpPr>
        <p:spPr>
          <a:xfrm>
            <a:off x="1776413" y="1255713"/>
            <a:ext cx="141605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Strichliste</a:t>
            </a:r>
          </a:p>
        </p:txBody>
      </p:sp>
      <p:sp>
        <p:nvSpPr>
          <p:cNvPr id="79" name="Ellipse 78"/>
          <p:cNvSpPr/>
          <p:nvPr/>
        </p:nvSpPr>
        <p:spPr>
          <a:xfrm>
            <a:off x="5541963" y="2620963"/>
            <a:ext cx="1901825" cy="701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Absolute / relative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Häufigkeit</a:t>
            </a:r>
          </a:p>
        </p:txBody>
      </p:sp>
      <p:sp>
        <p:nvSpPr>
          <p:cNvPr id="80" name="Rechteck 79"/>
          <p:cNvSpPr/>
          <p:nvPr/>
        </p:nvSpPr>
        <p:spPr>
          <a:xfrm>
            <a:off x="2934494" y="6333332"/>
            <a:ext cx="1736725" cy="303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Zufall</a:t>
            </a:r>
          </a:p>
        </p:txBody>
      </p:sp>
    </p:spTree>
    <p:extLst>
      <p:ext uri="{BB962C8B-B14F-4D97-AF65-F5344CB8AC3E}">
        <p14:creationId xmlns:p14="http://schemas.microsoft.com/office/powerpoint/2010/main" val="5783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llipse 77"/>
          <p:cNvSpPr/>
          <p:nvPr/>
        </p:nvSpPr>
        <p:spPr>
          <a:xfrm>
            <a:off x="1824038" y="3119438"/>
            <a:ext cx="2009775" cy="4127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Spitz, stumpf …</a:t>
            </a:r>
          </a:p>
        </p:txBody>
      </p:sp>
      <p:sp>
        <p:nvSpPr>
          <p:cNvPr id="90" name="Ellipse 89"/>
          <p:cNvSpPr/>
          <p:nvPr/>
        </p:nvSpPr>
        <p:spPr>
          <a:xfrm>
            <a:off x="7635875" y="3151188"/>
            <a:ext cx="1490663" cy="3635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Geodreiec</a:t>
            </a:r>
            <a:r>
              <a:rPr lang="de-DE" sz="1500" dirty="0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2052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905000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491038"/>
            <a:ext cx="256698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247775"/>
            <a:ext cx="21574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028825"/>
            <a:ext cx="11906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buFontTx/>
              <a:buNone/>
              <a:defRPr sz="1800" b="1"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dirty="0" smtClean="0"/>
              <a:t>Winkel</a:t>
            </a:r>
          </a:p>
        </p:txBody>
      </p:sp>
      <p:sp>
        <p:nvSpPr>
          <p:cNvPr id="6" name="Rechteck 5"/>
          <p:cNvSpPr/>
          <p:nvPr/>
        </p:nvSpPr>
        <p:spPr>
          <a:xfrm>
            <a:off x="3074988" y="1177925"/>
            <a:ext cx="2682875" cy="604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 im Alltag</a:t>
            </a:r>
          </a:p>
        </p:txBody>
      </p:sp>
      <p:sp>
        <p:nvSpPr>
          <p:cNvPr id="9" name="Rechteck 8"/>
          <p:cNvSpPr/>
          <p:nvPr/>
        </p:nvSpPr>
        <p:spPr>
          <a:xfrm>
            <a:off x="1179513" y="3673475"/>
            <a:ext cx="1870075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Winkelarten</a:t>
            </a:r>
          </a:p>
        </p:txBody>
      </p:sp>
      <p:cxnSp>
        <p:nvCxnSpPr>
          <p:cNvPr id="62" name="Gerade Verbindung mit Pfeil 61"/>
          <p:cNvCxnSpPr/>
          <p:nvPr/>
        </p:nvCxnSpPr>
        <p:spPr>
          <a:xfrm flipH="1">
            <a:off x="2166938" y="1646238"/>
            <a:ext cx="784225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1165225" y="2276475"/>
            <a:ext cx="1898650" cy="690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Fachbegriffe Winkel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H="1">
            <a:off x="3397250" y="2928938"/>
            <a:ext cx="3373438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Rechter Winkel</a:t>
            </a:r>
          </a:p>
        </p:txBody>
      </p:sp>
      <p:sp>
        <p:nvSpPr>
          <p:cNvPr id="41" name="Rechteck 40"/>
          <p:cNvSpPr/>
          <p:nvPr/>
        </p:nvSpPr>
        <p:spPr>
          <a:xfrm>
            <a:off x="5778814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Grundschule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52463" y="6334125"/>
            <a:ext cx="1831976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Dreieck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1568450" y="5857875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7558088" y="5859463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5508625" y="5857875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846138" y="1344613"/>
            <a:ext cx="1857375" cy="603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Schenkel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Scheitelpunkt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2043113" y="3100388"/>
            <a:ext cx="0" cy="414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950075" y="4344988"/>
            <a:ext cx="1978025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 zeichnen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7902575" y="3987800"/>
            <a:ext cx="0" cy="3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2166938" y="4437063"/>
            <a:ext cx="1325562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78"/>
          <p:cNvSpPr/>
          <p:nvPr/>
        </p:nvSpPr>
        <p:spPr>
          <a:xfrm>
            <a:off x="6953250" y="4995863"/>
            <a:ext cx="1978025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 berechnen</a:t>
            </a:r>
          </a:p>
        </p:txBody>
      </p:sp>
      <p:sp>
        <p:nvSpPr>
          <p:cNvPr id="80" name="Rechteck 79"/>
          <p:cNvSpPr/>
          <p:nvPr/>
        </p:nvSpPr>
        <p:spPr>
          <a:xfrm>
            <a:off x="6913563" y="3673475"/>
            <a:ext cx="1978025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 messen</a:t>
            </a:r>
          </a:p>
        </p:txBody>
      </p:sp>
      <p:sp>
        <p:nvSpPr>
          <p:cNvPr id="81" name="Rechteck 80"/>
          <p:cNvSpPr/>
          <p:nvPr/>
        </p:nvSpPr>
        <p:spPr>
          <a:xfrm>
            <a:off x="6931025" y="2771775"/>
            <a:ext cx="1978025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 schätzen</a:t>
            </a:r>
          </a:p>
        </p:txBody>
      </p:sp>
      <p:sp>
        <p:nvSpPr>
          <p:cNvPr id="82" name="Rechteck 81"/>
          <p:cNvSpPr/>
          <p:nvPr/>
        </p:nvSpPr>
        <p:spPr>
          <a:xfrm>
            <a:off x="3889375" y="4873625"/>
            <a:ext cx="2122488" cy="688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 in Sachzusammenhängen</a:t>
            </a:r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5894388" y="1458913"/>
            <a:ext cx="1130300" cy="1014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 flipH="1">
            <a:off x="7920038" y="3151188"/>
            <a:ext cx="0" cy="420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/>
          <p:nvPr/>
        </p:nvCxnSpPr>
        <p:spPr>
          <a:xfrm flipH="1">
            <a:off x="6267450" y="5153025"/>
            <a:ext cx="504825" cy="65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93"/>
          <p:cNvSpPr/>
          <p:nvPr/>
        </p:nvSpPr>
        <p:spPr>
          <a:xfrm>
            <a:off x="2649442" y="6338117"/>
            <a:ext cx="1831976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Kreisdiagramme</a:t>
            </a:r>
          </a:p>
        </p:txBody>
      </p:sp>
      <p:sp>
        <p:nvSpPr>
          <p:cNvPr id="95" name="Rechteck 94"/>
          <p:cNvSpPr/>
          <p:nvPr/>
        </p:nvSpPr>
        <p:spPr>
          <a:xfrm>
            <a:off x="4684712" y="6351455"/>
            <a:ext cx="1831976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Trigonometrie</a:t>
            </a:r>
          </a:p>
        </p:txBody>
      </p:sp>
      <p:sp>
        <p:nvSpPr>
          <p:cNvPr id="96" name="Rechteck 95"/>
          <p:cNvSpPr/>
          <p:nvPr/>
        </p:nvSpPr>
        <p:spPr>
          <a:xfrm>
            <a:off x="6729235" y="6351456"/>
            <a:ext cx="1831976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</a:rPr>
              <a:t>Analytische Geometrie SII</a:t>
            </a:r>
          </a:p>
        </p:txBody>
      </p:sp>
      <p:cxnSp>
        <p:nvCxnSpPr>
          <p:cNvPr id="97" name="Gerade Verbindung mit Pfeil 96"/>
          <p:cNvCxnSpPr/>
          <p:nvPr/>
        </p:nvCxnSpPr>
        <p:spPr>
          <a:xfrm>
            <a:off x="3492500" y="585946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7842250" y="4676775"/>
            <a:ext cx="0" cy="319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2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054350"/>
            <a:ext cx="2686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Bildschirmpräsentation (4:3)</PresentationFormat>
  <Paragraphs>140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Larissa-Design</vt:lpstr>
      <vt:lpstr>1_Larissa-Design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SOL-Institut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Michael Trapp</cp:lastModifiedBy>
  <cp:revision>38</cp:revision>
  <dcterms:created xsi:type="dcterms:W3CDTF">2012-02-01T08:35:53Z</dcterms:created>
  <dcterms:modified xsi:type="dcterms:W3CDTF">2016-11-09T19:01:04Z</dcterms:modified>
</cp:coreProperties>
</file>